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3CF27"/>
    <a:srgbClr val="A5E72D"/>
    <a:srgbClr val="C0EE6E"/>
    <a:srgbClr val="C6DD71"/>
    <a:srgbClr val="8FFF8F"/>
    <a:srgbClr val="8DF4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12D23E09-663D-41A9-8CCC-522D94941299}" type="datetimeFigureOut">
              <a:rPr lang="pl-PL" smtClean="0"/>
              <a:pPr/>
              <a:t>04.07.2018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D8B15ED6-FD72-4F0E-9932-D0C0BB1BB281}" type="slidenum">
              <a:rPr lang="pl-PL" smtClean="0"/>
              <a:pPr/>
              <a:t>‹#›</a:t>
            </a:fld>
            <a:endParaRPr 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12D23E09-663D-41A9-8CCC-522D94941299}" type="datetimeFigureOut">
              <a:rPr lang="pl-PL" smtClean="0"/>
              <a:pPr/>
              <a:t>04.07.2018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D8B15ED6-FD72-4F0E-9932-D0C0BB1BB281}" type="slidenum">
              <a:rPr lang="pl-PL" smtClean="0"/>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12D23E09-663D-41A9-8CCC-522D94941299}" type="datetimeFigureOut">
              <a:rPr lang="pl-PL" smtClean="0"/>
              <a:pPr/>
              <a:t>04.07.2018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D8B15ED6-FD72-4F0E-9932-D0C0BB1BB281}" type="slidenum">
              <a:rPr lang="pl-PL" smtClean="0"/>
              <a:pPr/>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12D23E09-663D-41A9-8CCC-522D94941299}" type="datetimeFigureOut">
              <a:rPr lang="pl-PL" smtClean="0"/>
              <a:pPr/>
              <a:t>04.07.2018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D8B15ED6-FD72-4F0E-9932-D0C0BB1BB281}" type="slidenum">
              <a:rPr lang="pl-PL" smtClean="0"/>
              <a:pPr/>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12D23E09-663D-41A9-8CCC-522D94941299}" type="datetimeFigureOut">
              <a:rPr lang="pl-PL" smtClean="0"/>
              <a:pPr/>
              <a:t>04.07.2018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D8B15ED6-FD72-4F0E-9932-D0C0BB1BB281}" type="slidenum">
              <a:rPr lang="pl-PL" smtClean="0"/>
              <a:pPr/>
              <a:t>‹#›</a:t>
            </a:fld>
            <a:endParaRPr lang="pl-P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12D23E09-663D-41A9-8CCC-522D94941299}" type="datetimeFigureOut">
              <a:rPr lang="pl-PL" smtClean="0"/>
              <a:pPr/>
              <a:t>04.07.2018</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D8B15ED6-FD72-4F0E-9932-D0C0BB1BB281}" type="slidenum">
              <a:rPr lang="pl-PL" smtClean="0"/>
              <a:pPr/>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12D23E09-663D-41A9-8CCC-522D94941299}" type="datetimeFigureOut">
              <a:rPr lang="pl-PL" smtClean="0"/>
              <a:pPr/>
              <a:t>04.07.2018</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D8B15ED6-FD72-4F0E-9932-D0C0BB1BB281}" type="slidenum">
              <a:rPr lang="pl-PL" smtClean="0"/>
              <a:pPr/>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12D23E09-663D-41A9-8CCC-522D94941299}" type="datetimeFigureOut">
              <a:rPr lang="pl-PL" smtClean="0"/>
              <a:pPr/>
              <a:t>04.07.2018</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D8B15ED6-FD72-4F0E-9932-D0C0BB1BB281}" type="slidenum">
              <a:rPr lang="pl-PL" smtClean="0"/>
              <a:pPr/>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12D23E09-663D-41A9-8CCC-522D94941299}" type="datetimeFigureOut">
              <a:rPr lang="pl-PL" smtClean="0"/>
              <a:pPr/>
              <a:t>04.07.2018</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D8B15ED6-FD72-4F0E-9932-D0C0BB1BB281}" type="slidenum">
              <a:rPr lang="pl-PL" smtClean="0"/>
              <a:pPr/>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12D23E09-663D-41A9-8CCC-522D94941299}" type="datetimeFigureOut">
              <a:rPr lang="pl-PL" smtClean="0"/>
              <a:pPr/>
              <a:t>04.07.2018</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D8B15ED6-FD72-4F0E-9932-D0C0BB1BB281}" type="slidenum">
              <a:rPr lang="pl-PL" smtClean="0"/>
              <a:pPr/>
              <a:t>‹#›</a:t>
            </a:fld>
            <a:endParaRPr lang="pl-P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12D23E09-663D-41A9-8CCC-522D94941299}" type="datetimeFigureOut">
              <a:rPr lang="pl-PL" smtClean="0"/>
              <a:pPr/>
              <a:t>04.07.2018</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D8B15ED6-FD72-4F0E-9932-D0C0BB1BB281}" type="slidenum">
              <a:rPr lang="pl-PL" smtClean="0"/>
              <a:pPr/>
              <a:t>‹#›</a:t>
            </a:fld>
            <a:endParaRPr lang="pl-P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FF00"/>
            </a:gs>
            <a:gs pos="64999">
              <a:srgbClr val="F0EBD5"/>
            </a:gs>
            <a:gs pos="100000">
              <a:srgbClr val="D1C39F"/>
            </a:gs>
          </a:gsLst>
          <a:lin ang="2700000" scaled="0"/>
          <a:tileRect/>
        </a:grad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D23E09-663D-41A9-8CCC-522D94941299}" type="datetimeFigureOut">
              <a:rPr lang="pl-PL" smtClean="0"/>
              <a:pPr/>
              <a:t>04.07.2018</a:t>
            </a:fld>
            <a:endParaRPr lang="pl-PL"/>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B15ED6-FD72-4F0E-9932-D0C0BB1BB281}" type="slidenum">
              <a:rPr lang="pl-PL" smtClean="0"/>
              <a:pPr/>
              <a:t>‹#›</a:t>
            </a:fld>
            <a:endParaRPr lang="pl-P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men.gov.pl/wp-content/uploads/2017/04/poradnik-obowiazki-dyrektora-szkoly-z-zakresu-ochrony-danych-osobowych.pdf"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https://eur-lex.europa.eu/legal-content/PL/TXT/PDF/?uri=CELEX:32016R0679&amp;from=PL"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p:cNvSpPr txBox="1"/>
          <p:nvPr/>
        </p:nvSpPr>
        <p:spPr>
          <a:xfrm>
            <a:off x="0" y="0"/>
            <a:ext cx="9144000" cy="307777"/>
          </a:xfrm>
          <a:prstGeom prst="rect">
            <a:avLst/>
          </a:prstGeom>
          <a:solidFill>
            <a:srgbClr val="8DF488"/>
          </a:solidFill>
        </p:spPr>
        <p:txBody>
          <a:bodyPr wrap="square" rtlCol="0">
            <a:spAutoFit/>
          </a:bodyPr>
          <a:lstStyle/>
          <a:p>
            <a:pPr algn="ctr"/>
            <a:r>
              <a:rPr lang="pl-PL" sz="1400" b="1" dirty="0" smtClean="0">
                <a:solidFill>
                  <a:srgbClr val="C00000"/>
                </a:solidFill>
                <a:effectLst>
                  <a:outerShdw blurRad="38100" dist="38100" dir="2700000" algn="tl">
                    <a:srgbClr val="000000">
                      <a:alpha val="43137"/>
                    </a:srgbClr>
                  </a:outerShdw>
                </a:effectLst>
              </a:rPr>
              <a:t>RODO</a:t>
            </a:r>
            <a:endParaRPr lang="pl-PL" sz="1400" b="1" dirty="0">
              <a:solidFill>
                <a:srgbClr val="C00000"/>
              </a:solidFill>
              <a:effectLst>
                <a:outerShdw blurRad="38100" dist="38100" dir="2700000" algn="tl">
                  <a:srgbClr val="000000">
                    <a:alpha val="43137"/>
                  </a:srgbClr>
                </a:outerShdw>
              </a:effectLst>
            </a:endParaRPr>
          </a:p>
        </p:txBody>
      </p:sp>
      <p:sp>
        <p:nvSpPr>
          <p:cNvPr id="6" name="pole tekstowe 5"/>
          <p:cNvSpPr txBox="1"/>
          <p:nvPr/>
        </p:nvSpPr>
        <p:spPr>
          <a:xfrm>
            <a:off x="251520" y="1124744"/>
            <a:ext cx="8640960" cy="1908215"/>
          </a:xfrm>
          <a:prstGeom prst="rect">
            <a:avLst/>
          </a:prstGeom>
          <a:noFill/>
        </p:spPr>
        <p:txBody>
          <a:bodyPr wrap="square" rtlCol="0">
            <a:spAutoFit/>
          </a:bodyPr>
          <a:lstStyle/>
          <a:p>
            <a:r>
              <a:rPr lang="pl-PL" sz="2800" b="1" dirty="0" smtClean="0"/>
              <a:t>RODO; </a:t>
            </a:r>
            <a:r>
              <a:rPr lang="pl-PL" b="1" dirty="0"/>
              <a:t>Rozwinięcie tej nazwy brzmi Rozporządzenie o Ochronie Danych Osobowych</a:t>
            </a:r>
            <a:r>
              <a:rPr lang="pl-PL" b="1" dirty="0" smtClean="0"/>
              <a:t>.</a:t>
            </a:r>
          </a:p>
          <a:p>
            <a:endParaRPr lang="pl-PL" b="1" dirty="0"/>
          </a:p>
          <a:p>
            <a:pPr algn="just"/>
            <a:r>
              <a:rPr lang="pl-PL" b="1" dirty="0"/>
              <a:t>Rozporządzenie o Ochronie Danych Osobowych jest wprowadzonym przez Unię Europejską zestawem przepisów dotyczących ochrony osób fizycznych w związku z przetwarzaniem ich danych osobowych. RODO reguluje też zasady przepływu danych osobowych.  </a:t>
            </a:r>
          </a:p>
        </p:txBody>
      </p:sp>
      <p:sp>
        <p:nvSpPr>
          <p:cNvPr id="7" name="pole tekstowe 6"/>
          <p:cNvSpPr txBox="1"/>
          <p:nvPr/>
        </p:nvSpPr>
        <p:spPr>
          <a:xfrm>
            <a:off x="251520" y="3645024"/>
            <a:ext cx="8640960" cy="923330"/>
          </a:xfrm>
          <a:prstGeom prst="rect">
            <a:avLst/>
          </a:prstGeom>
          <a:noFill/>
        </p:spPr>
        <p:txBody>
          <a:bodyPr wrap="square" rtlCol="0">
            <a:spAutoFit/>
          </a:bodyPr>
          <a:lstStyle/>
          <a:p>
            <a:r>
              <a:rPr lang="pl-PL" b="1" dirty="0"/>
              <a:t>Przepisy RODO mają zapewnić bezpieczeństwo naszych danych w sieci. Wszystkie strony czy firmy korzystające z informacji o nas, mają obowiązek przestrzegać przepisów RODO, a co za tym idzie, dbać o bezpieczeństwo naszych danych osobowych.</a:t>
            </a: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5229200"/>
            <a:ext cx="5761037" cy="1090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p:cNvSpPr txBox="1"/>
          <p:nvPr/>
        </p:nvSpPr>
        <p:spPr>
          <a:xfrm>
            <a:off x="0" y="0"/>
            <a:ext cx="9144000" cy="307777"/>
          </a:xfrm>
          <a:prstGeom prst="rect">
            <a:avLst/>
          </a:prstGeom>
          <a:solidFill>
            <a:srgbClr val="8DF488"/>
          </a:solidFill>
        </p:spPr>
        <p:txBody>
          <a:bodyPr wrap="square" rtlCol="0">
            <a:spAutoFit/>
          </a:bodyPr>
          <a:lstStyle/>
          <a:p>
            <a:pPr algn="ctr"/>
            <a:r>
              <a:rPr lang="pl-PL" sz="1400" b="1" dirty="0" smtClean="0">
                <a:solidFill>
                  <a:srgbClr val="C00000"/>
                </a:solidFill>
                <a:effectLst>
                  <a:outerShdw blurRad="38100" dist="38100" dir="2700000" algn="tl">
                    <a:srgbClr val="000000">
                      <a:alpha val="43137"/>
                    </a:srgbClr>
                  </a:outerShdw>
                </a:effectLst>
              </a:rPr>
              <a:t>RODO</a:t>
            </a:r>
            <a:endParaRPr lang="pl-PL" sz="1400" b="1" dirty="0">
              <a:solidFill>
                <a:srgbClr val="C00000"/>
              </a:solidFill>
              <a:effectLst>
                <a:outerShdw blurRad="38100" dist="38100" dir="2700000" algn="tl">
                  <a:srgbClr val="000000">
                    <a:alpha val="43137"/>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p:cNvSpPr txBox="1"/>
          <p:nvPr/>
        </p:nvSpPr>
        <p:spPr>
          <a:xfrm>
            <a:off x="0" y="0"/>
            <a:ext cx="9144000" cy="307777"/>
          </a:xfrm>
          <a:prstGeom prst="rect">
            <a:avLst/>
          </a:prstGeom>
          <a:solidFill>
            <a:srgbClr val="8DF488"/>
          </a:solidFill>
        </p:spPr>
        <p:txBody>
          <a:bodyPr wrap="square" rtlCol="0">
            <a:spAutoFit/>
          </a:bodyPr>
          <a:lstStyle/>
          <a:p>
            <a:pPr algn="ctr"/>
            <a:r>
              <a:rPr lang="pl-PL" sz="1400" b="1" dirty="0" smtClean="0">
                <a:solidFill>
                  <a:srgbClr val="C00000"/>
                </a:solidFill>
                <a:effectLst>
                  <a:outerShdw blurRad="38100" dist="38100" dir="2700000" algn="tl">
                    <a:srgbClr val="000000">
                      <a:alpha val="43137"/>
                    </a:srgbClr>
                  </a:outerShdw>
                </a:effectLst>
              </a:rPr>
              <a:t>RODO</a:t>
            </a:r>
            <a:endParaRPr lang="pl-PL" sz="1400" b="1" dirty="0">
              <a:solidFill>
                <a:srgbClr val="C00000"/>
              </a:solidFill>
              <a:effectLst>
                <a:outerShdw blurRad="38100" dist="38100" dir="2700000" algn="tl">
                  <a:srgbClr val="000000">
                    <a:alpha val="43137"/>
                  </a:srgbClr>
                </a:outerShdw>
              </a:effectLst>
            </a:endParaRPr>
          </a:p>
        </p:txBody>
      </p:sp>
      <p:sp>
        <p:nvSpPr>
          <p:cNvPr id="3" name="pole tekstowe 2"/>
          <p:cNvSpPr txBox="1"/>
          <p:nvPr/>
        </p:nvSpPr>
        <p:spPr>
          <a:xfrm>
            <a:off x="251520" y="1052736"/>
            <a:ext cx="8640960" cy="3785652"/>
          </a:xfrm>
          <a:prstGeom prst="rect">
            <a:avLst/>
          </a:prstGeom>
          <a:noFill/>
        </p:spPr>
        <p:txBody>
          <a:bodyPr wrap="square" rtlCol="0">
            <a:spAutoFit/>
          </a:bodyPr>
          <a:lstStyle/>
          <a:p>
            <a:pPr fontAlgn="base"/>
            <a:r>
              <a:rPr lang="pl-PL" sz="2400" b="1" dirty="0" smtClean="0"/>
              <a:t>RODO</a:t>
            </a:r>
            <a:r>
              <a:rPr lang="pl-PL" b="1" dirty="0" smtClean="0"/>
              <a:t> </a:t>
            </a:r>
            <a:r>
              <a:rPr lang="pl-PL" b="1" dirty="0"/>
              <a:t>daje nam też większą kontrolę nad naszymi danymi osobowymi w sieci. Ustawa przewiduje dla nas między innymi</a:t>
            </a:r>
            <a:r>
              <a:rPr lang="pl-PL" b="1" dirty="0" smtClean="0"/>
              <a:t>:</a:t>
            </a:r>
          </a:p>
          <a:p>
            <a:pPr fontAlgn="base"/>
            <a:endParaRPr lang="pl-PL" b="1" dirty="0"/>
          </a:p>
          <a:p>
            <a:pPr fontAlgn="base">
              <a:buFont typeface="Wingdings" pitchFamily="2" charset="2"/>
              <a:buChar char="Ø"/>
            </a:pPr>
            <a:r>
              <a:rPr lang="pl-PL" b="1" dirty="0"/>
              <a:t>Prawo do bycia zapomnianym – czyli prawo do trwałego usunięcia danych </a:t>
            </a:r>
            <a:r>
              <a:rPr lang="pl-PL" b="1" dirty="0" smtClean="0"/>
              <a:t>osobowych</a:t>
            </a:r>
          </a:p>
          <a:p>
            <a:pPr fontAlgn="base"/>
            <a:endParaRPr lang="pl-PL" b="1" dirty="0"/>
          </a:p>
          <a:p>
            <a:pPr fontAlgn="base">
              <a:buFont typeface="Wingdings" pitchFamily="2" charset="2"/>
              <a:buChar char="Ø"/>
            </a:pPr>
            <a:r>
              <a:rPr lang="pl-PL" b="1" dirty="0"/>
              <a:t>Prawo do żądania przeniesienia </a:t>
            </a:r>
            <a:r>
              <a:rPr lang="pl-PL" b="1" dirty="0" smtClean="0"/>
              <a:t>danych</a:t>
            </a:r>
          </a:p>
          <a:p>
            <a:pPr fontAlgn="base"/>
            <a:endParaRPr lang="pl-PL" b="1" dirty="0"/>
          </a:p>
          <a:p>
            <a:pPr fontAlgn="base">
              <a:buFont typeface="Wingdings" pitchFamily="2" charset="2"/>
              <a:buChar char="Ø"/>
            </a:pPr>
            <a:r>
              <a:rPr lang="pl-PL" b="1" dirty="0"/>
              <a:t>Prawo do informacji o tym, jakie dane, w jakim celu i przez kogo są </a:t>
            </a:r>
            <a:r>
              <a:rPr lang="pl-PL" b="1" dirty="0" smtClean="0"/>
              <a:t>przetwarzane</a:t>
            </a:r>
          </a:p>
          <a:p>
            <a:pPr fontAlgn="base"/>
            <a:endParaRPr lang="pl-PL" b="1" dirty="0"/>
          </a:p>
          <a:p>
            <a:pPr fontAlgn="base">
              <a:buFont typeface="Wingdings" pitchFamily="2" charset="2"/>
              <a:buChar char="Ø"/>
            </a:pPr>
            <a:r>
              <a:rPr lang="pl-PL" b="1" dirty="0"/>
              <a:t>Prawo do wglądu w dane osobowe osoby, której </a:t>
            </a:r>
            <a:r>
              <a:rPr lang="pl-PL" b="1" dirty="0" smtClean="0"/>
              <a:t>dotyczą</a:t>
            </a:r>
          </a:p>
          <a:p>
            <a:pPr fontAlgn="base"/>
            <a:endParaRPr lang="pl-PL" b="1" dirty="0"/>
          </a:p>
          <a:p>
            <a:pPr fontAlgn="base">
              <a:buFont typeface="Wingdings" pitchFamily="2" charset="2"/>
              <a:buChar char="Ø"/>
            </a:pPr>
            <a:r>
              <a:rPr lang="pl-PL" b="1" dirty="0"/>
              <a:t>Prawo do sprzeciwu wobec przetwarzania danych. </a:t>
            </a:r>
          </a:p>
          <a:p>
            <a:endParaRPr lang="pl-PL"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p:cNvSpPr txBox="1"/>
          <p:nvPr/>
        </p:nvSpPr>
        <p:spPr>
          <a:xfrm>
            <a:off x="0" y="0"/>
            <a:ext cx="9144000" cy="307777"/>
          </a:xfrm>
          <a:prstGeom prst="rect">
            <a:avLst/>
          </a:prstGeom>
          <a:solidFill>
            <a:srgbClr val="8DF488"/>
          </a:solidFill>
        </p:spPr>
        <p:txBody>
          <a:bodyPr wrap="square" rtlCol="0">
            <a:spAutoFit/>
          </a:bodyPr>
          <a:lstStyle/>
          <a:p>
            <a:pPr algn="ctr"/>
            <a:r>
              <a:rPr lang="pl-PL" sz="1400" b="1" dirty="0" smtClean="0">
                <a:solidFill>
                  <a:srgbClr val="C00000"/>
                </a:solidFill>
                <a:effectLst>
                  <a:outerShdw blurRad="38100" dist="38100" dir="2700000" algn="tl">
                    <a:srgbClr val="000000">
                      <a:alpha val="43137"/>
                    </a:srgbClr>
                  </a:outerShdw>
                </a:effectLst>
              </a:rPr>
              <a:t>RODO</a:t>
            </a:r>
            <a:endParaRPr lang="pl-PL" sz="1400" b="1" dirty="0">
              <a:solidFill>
                <a:srgbClr val="C00000"/>
              </a:solidFill>
              <a:effectLst>
                <a:outerShdw blurRad="38100" dist="38100" dir="2700000" algn="tl">
                  <a:srgbClr val="000000">
                    <a:alpha val="43137"/>
                  </a:srgbClr>
                </a:outerShdw>
              </a:effectLst>
            </a:endParaRPr>
          </a:p>
        </p:txBody>
      </p:sp>
      <p:sp>
        <p:nvSpPr>
          <p:cNvPr id="3" name="pole tekstowe 2"/>
          <p:cNvSpPr txBox="1"/>
          <p:nvPr/>
        </p:nvSpPr>
        <p:spPr>
          <a:xfrm>
            <a:off x="251520" y="764704"/>
            <a:ext cx="8640960" cy="1477328"/>
          </a:xfrm>
          <a:prstGeom prst="rect">
            <a:avLst/>
          </a:prstGeom>
          <a:noFill/>
        </p:spPr>
        <p:txBody>
          <a:bodyPr wrap="square" rtlCol="0">
            <a:spAutoFit/>
          </a:bodyPr>
          <a:lstStyle/>
          <a:p>
            <a:pPr algn="just"/>
            <a:r>
              <a:rPr lang="pl-PL" b="1" dirty="0"/>
              <a:t>Przepisom RODO muszą się podporządkować wszystkie podmioty przetwarzające nasze dane osobowe. Oznacza to, że przestrzegać mają ich wszystkie instytucje, firmy i serwisy internetowe, które zbierają i przetwarzają nasze dane. Stąd w okresie przed i po wprowadzeniu RODO, na wielu stronach internetowych pojawiały się informacje o wprowadzeniu nowych przepisów.</a:t>
            </a:r>
          </a:p>
        </p:txBody>
      </p:sp>
      <p:sp>
        <p:nvSpPr>
          <p:cNvPr id="4" name="pole tekstowe 3"/>
          <p:cNvSpPr txBox="1"/>
          <p:nvPr/>
        </p:nvSpPr>
        <p:spPr>
          <a:xfrm>
            <a:off x="323528" y="2924944"/>
            <a:ext cx="8496944" cy="1754326"/>
          </a:xfrm>
          <a:prstGeom prst="rect">
            <a:avLst/>
          </a:prstGeom>
          <a:noFill/>
        </p:spPr>
        <p:txBody>
          <a:bodyPr wrap="square" rtlCol="0">
            <a:spAutoFit/>
          </a:bodyPr>
          <a:lstStyle/>
          <a:p>
            <a:pPr algn="just"/>
            <a:r>
              <a:rPr lang="pl-PL" b="1" dirty="0"/>
              <a:t>Nowe przepisy dotyczą w końcu także placówek oświatowych. Ustawa nakłada na szkoły obowiązki właściwego gromadzenia i ochrony danych uczniów. Informacje takie mają być też łatwo dostępne dla rodziców i służyć udzielaniu dziecku konkretnej pomocy. Dokładne wytyczne dotyczące RODO w szkole można znaleźć</a:t>
            </a:r>
            <a:r>
              <a:rPr lang="pl-PL" dirty="0"/>
              <a:t> </a:t>
            </a:r>
            <a:endParaRPr lang="pl-PL" dirty="0" smtClean="0"/>
          </a:p>
          <a:p>
            <a:endParaRPr lang="pl-PL" b="1" u="sng" dirty="0">
              <a:hlinkClick r:id="rId2"/>
            </a:endParaRPr>
          </a:p>
          <a:p>
            <a:pPr algn="ctr"/>
            <a:r>
              <a:rPr lang="pl-PL" b="1" u="sng" dirty="0" smtClean="0">
                <a:hlinkClick r:id="rId2"/>
              </a:rPr>
              <a:t>w </a:t>
            </a:r>
            <a:r>
              <a:rPr lang="pl-PL" b="1" u="sng" dirty="0">
                <a:hlinkClick r:id="rId2"/>
              </a:rPr>
              <a:t>poradniku Ministerstwa Edukacji Narodowej</a:t>
            </a:r>
            <a:r>
              <a:rPr lang="pl-PL" dirty="0"/>
              <a: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p:cNvSpPr txBox="1"/>
          <p:nvPr/>
        </p:nvSpPr>
        <p:spPr>
          <a:xfrm>
            <a:off x="0" y="0"/>
            <a:ext cx="9144000" cy="307777"/>
          </a:xfrm>
          <a:prstGeom prst="rect">
            <a:avLst/>
          </a:prstGeom>
          <a:solidFill>
            <a:srgbClr val="8DF488"/>
          </a:solidFill>
        </p:spPr>
        <p:txBody>
          <a:bodyPr wrap="square" rtlCol="0">
            <a:spAutoFit/>
          </a:bodyPr>
          <a:lstStyle/>
          <a:p>
            <a:pPr algn="ctr"/>
            <a:r>
              <a:rPr lang="pl-PL" sz="1400" b="1" dirty="0" smtClean="0">
                <a:solidFill>
                  <a:srgbClr val="C00000"/>
                </a:solidFill>
                <a:effectLst>
                  <a:outerShdw blurRad="38100" dist="38100" dir="2700000" algn="tl">
                    <a:srgbClr val="000000">
                      <a:alpha val="43137"/>
                    </a:srgbClr>
                  </a:outerShdw>
                </a:effectLst>
              </a:rPr>
              <a:t>RODO</a:t>
            </a:r>
            <a:endParaRPr lang="pl-PL" sz="1400" b="1" dirty="0">
              <a:solidFill>
                <a:srgbClr val="C00000"/>
              </a:solidFill>
              <a:effectLst>
                <a:outerShdw blurRad="38100" dist="38100" dir="2700000" algn="tl">
                  <a:srgbClr val="000000">
                    <a:alpha val="43137"/>
                  </a:srgbClr>
                </a:outerShdw>
              </a:effectLst>
            </a:endParaRPr>
          </a:p>
        </p:txBody>
      </p:sp>
      <p:sp>
        <p:nvSpPr>
          <p:cNvPr id="3" name="pole tekstowe 2"/>
          <p:cNvSpPr txBox="1"/>
          <p:nvPr/>
        </p:nvSpPr>
        <p:spPr>
          <a:xfrm>
            <a:off x="251520" y="836712"/>
            <a:ext cx="8640960" cy="3970318"/>
          </a:xfrm>
          <a:prstGeom prst="rect">
            <a:avLst/>
          </a:prstGeom>
          <a:noFill/>
        </p:spPr>
        <p:txBody>
          <a:bodyPr wrap="square" rtlCol="0">
            <a:spAutoFit/>
          </a:bodyPr>
          <a:lstStyle/>
          <a:p>
            <a:pPr algn="just" fontAlgn="base"/>
            <a:r>
              <a:rPr lang="pl-PL" b="1" dirty="0"/>
              <a:t>Wiedza o RODO wciąż nie jest duża. Na nieznajomości przepisów ucierpieć mogą szczególnie firmy. Za nieprzestrzeganie RODO przewidziane są bowiem ogromne kary. Dla tego popularne stały się szkolenia RODO 2018. Podczas nich poruszane są najważniejsze kwestie, takie jak między innymi</a:t>
            </a:r>
            <a:r>
              <a:rPr lang="pl-PL" b="1" dirty="0" smtClean="0"/>
              <a:t>:</a:t>
            </a:r>
          </a:p>
          <a:p>
            <a:pPr algn="just" fontAlgn="base"/>
            <a:endParaRPr lang="pl-PL" b="1" dirty="0"/>
          </a:p>
          <a:p>
            <a:pPr algn="just" fontAlgn="base">
              <a:buFont typeface="Wingdings" pitchFamily="2" charset="2"/>
              <a:buChar char="Ø"/>
            </a:pPr>
            <a:r>
              <a:rPr lang="pl-PL" b="1" dirty="0" smtClean="0"/>
              <a:t> definicja </a:t>
            </a:r>
            <a:r>
              <a:rPr lang="pl-PL" b="1" dirty="0"/>
              <a:t>danych osobowych, przetwarzania, administratora </a:t>
            </a:r>
            <a:r>
              <a:rPr lang="pl-PL" b="1" dirty="0" smtClean="0"/>
              <a:t>danych</a:t>
            </a:r>
          </a:p>
          <a:p>
            <a:pPr algn="just" fontAlgn="base"/>
            <a:endParaRPr lang="pl-PL" b="1" dirty="0"/>
          </a:p>
          <a:p>
            <a:pPr algn="just" fontAlgn="base">
              <a:buFont typeface="Wingdings" pitchFamily="2" charset="2"/>
              <a:buChar char="Ø"/>
            </a:pPr>
            <a:r>
              <a:rPr lang="pl-PL" b="1" dirty="0" smtClean="0"/>
              <a:t> rola </a:t>
            </a:r>
            <a:r>
              <a:rPr lang="pl-PL" b="1" dirty="0"/>
              <a:t>inspektora ochrony </a:t>
            </a:r>
            <a:r>
              <a:rPr lang="pl-PL" b="1" dirty="0" smtClean="0"/>
              <a:t>danych</a:t>
            </a:r>
          </a:p>
          <a:p>
            <a:pPr algn="just" fontAlgn="base"/>
            <a:endParaRPr lang="pl-PL" b="1" dirty="0"/>
          </a:p>
          <a:p>
            <a:pPr algn="just" fontAlgn="base">
              <a:buFont typeface="Wingdings" pitchFamily="2" charset="2"/>
              <a:buChar char="Ø"/>
            </a:pPr>
            <a:r>
              <a:rPr lang="pl-PL" b="1" dirty="0" smtClean="0"/>
              <a:t> podstawowe </a:t>
            </a:r>
            <a:r>
              <a:rPr lang="pl-PL" b="1" dirty="0"/>
              <a:t>funkcje, które powinna spełniać firmowa dokumentacja ochrony </a:t>
            </a:r>
            <a:r>
              <a:rPr lang="pl-PL" b="1" dirty="0" smtClean="0"/>
              <a:t>danych</a:t>
            </a:r>
            <a:br>
              <a:rPr lang="pl-PL" b="1" dirty="0" smtClean="0"/>
            </a:br>
            <a:r>
              <a:rPr lang="pl-PL" b="1" dirty="0" smtClean="0"/>
              <a:t>    osobowych</a:t>
            </a:r>
          </a:p>
          <a:p>
            <a:pPr algn="just" fontAlgn="base"/>
            <a:endParaRPr lang="pl-PL" b="1" dirty="0"/>
          </a:p>
          <a:p>
            <a:pPr algn="just" fontAlgn="base">
              <a:buFont typeface="Wingdings" pitchFamily="2" charset="2"/>
              <a:buChar char="Ø"/>
            </a:pPr>
            <a:r>
              <a:rPr lang="pl-PL" b="1" dirty="0" smtClean="0"/>
              <a:t> zagadnienia </a:t>
            </a:r>
            <a:r>
              <a:rPr lang="pl-PL" b="1" dirty="0"/>
              <a:t>powierzenia przetwarzania danych.</a:t>
            </a:r>
          </a:p>
          <a:p>
            <a:endParaRPr lang="pl-PL"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p:cNvSpPr txBox="1"/>
          <p:nvPr/>
        </p:nvSpPr>
        <p:spPr>
          <a:xfrm>
            <a:off x="0" y="0"/>
            <a:ext cx="9144000" cy="307777"/>
          </a:xfrm>
          <a:prstGeom prst="rect">
            <a:avLst/>
          </a:prstGeom>
          <a:solidFill>
            <a:srgbClr val="8DF488"/>
          </a:solidFill>
        </p:spPr>
        <p:txBody>
          <a:bodyPr wrap="square" rtlCol="0">
            <a:spAutoFit/>
          </a:bodyPr>
          <a:lstStyle/>
          <a:p>
            <a:pPr algn="ctr"/>
            <a:r>
              <a:rPr lang="pl-PL" sz="1400" b="1" dirty="0" smtClean="0">
                <a:solidFill>
                  <a:srgbClr val="C00000"/>
                </a:solidFill>
                <a:effectLst>
                  <a:outerShdw blurRad="38100" dist="38100" dir="2700000" algn="tl">
                    <a:srgbClr val="000000">
                      <a:alpha val="43137"/>
                    </a:srgbClr>
                  </a:outerShdw>
                </a:effectLst>
              </a:rPr>
              <a:t>RODO</a:t>
            </a:r>
            <a:endParaRPr lang="pl-PL" sz="1400" b="1" dirty="0">
              <a:solidFill>
                <a:srgbClr val="C00000"/>
              </a:solidFill>
              <a:effectLst>
                <a:outerShdw blurRad="38100" dist="38100" dir="2700000" algn="tl">
                  <a:srgbClr val="000000">
                    <a:alpha val="43137"/>
                  </a:srgbClr>
                </a:outerShdw>
              </a:effectLst>
            </a:endParaRPr>
          </a:p>
        </p:txBody>
      </p:sp>
      <p:sp>
        <p:nvSpPr>
          <p:cNvPr id="3" name="pole tekstowe 2"/>
          <p:cNvSpPr txBox="1"/>
          <p:nvPr/>
        </p:nvSpPr>
        <p:spPr>
          <a:xfrm>
            <a:off x="179512" y="1844824"/>
            <a:ext cx="8712968" cy="2677656"/>
          </a:xfrm>
          <a:prstGeom prst="rect">
            <a:avLst/>
          </a:prstGeom>
          <a:noFill/>
        </p:spPr>
        <p:txBody>
          <a:bodyPr wrap="square" rtlCol="0">
            <a:spAutoFit/>
          </a:bodyPr>
          <a:lstStyle/>
          <a:p>
            <a:pPr algn="just" fontAlgn="base"/>
            <a:r>
              <a:rPr lang="pl-PL" b="1" dirty="0"/>
              <a:t>Przepisy RODO 2018 zostały szczegółowo przedstawione w Rozporządzeniu Parlamentu Europejskiego i Rady UE. </a:t>
            </a:r>
            <a:endParaRPr lang="pl-PL" b="1" dirty="0" smtClean="0"/>
          </a:p>
          <a:p>
            <a:pPr fontAlgn="base"/>
            <a:endParaRPr lang="pl-PL" dirty="0"/>
          </a:p>
          <a:p>
            <a:pPr fontAlgn="base"/>
            <a:r>
              <a:rPr lang="pl-PL" b="1" dirty="0">
                <a:hlinkClick r:id="rId2"/>
              </a:rPr>
              <a:t>Rozporządzeniu Parlamentu Europejskiego i Rady UE o przepisach </a:t>
            </a:r>
            <a:r>
              <a:rPr lang="pl-PL" b="1" dirty="0" smtClean="0">
                <a:hlinkClick r:id="rId2"/>
              </a:rPr>
              <a:t>RODO</a:t>
            </a:r>
            <a:endParaRPr lang="pl-PL" b="1" dirty="0" smtClean="0"/>
          </a:p>
          <a:p>
            <a:pPr fontAlgn="base"/>
            <a:endParaRPr lang="pl-PL" b="1" dirty="0" smtClean="0"/>
          </a:p>
          <a:p>
            <a:pPr fontAlgn="base"/>
            <a:endParaRPr lang="pl-PL" b="1" dirty="0"/>
          </a:p>
          <a:p>
            <a:pPr algn="ctr" fontAlgn="base"/>
            <a:r>
              <a:rPr lang="pl-PL" b="1" dirty="0" smtClean="0"/>
              <a:t>oraz w ustawie z dnia 10 maja 2018 r.; </a:t>
            </a:r>
          </a:p>
          <a:p>
            <a:pPr algn="ctr" fontAlgn="base"/>
            <a:r>
              <a:rPr lang="pl-PL" sz="2400" b="1" dirty="0" smtClean="0"/>
              <a:t>Dz.U.2018 nr 0 poz. 1000</a:t>
            </a:r>
            <a:endParaRPr lang="pl-PL" sz="2400" dirty="0"/>
          </a:p>
          <a:p>
            <a:endParaRPr lang="pl-PL"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p:cNvSpPr txBox="1"/>
          <p:nvPr/>
        </p:nvSpPr>
        <p:spPr>
          <a:xfrm>
            <a:off x="0" y="0"/>
            <a:ext cx="9144000" cy="307777"/>
          </a:xfrm>
          <a:prstGeom prst="rect">
            <a:avLst/>
          </a:prstGeom>
          <a:solidFill>
            <a:srgbClr val="8DF488"/>
          </a:solidFill>
        </p:spPr>
        <p:txBody>
          <a:bodyPr wrap="square" rtlCol="0">
            <a:spAutoFit/>
          </a:bodyPr>
          <a:lstStyle/>
          <a:p>
            <a:pPr algn="ctr"/>
            <a:r>
              <a:rPr lang="pl-PL" sz="1400" b="1" dirty="0" smtClean="0">
                <a:solidFill>
                  <a:srgbClr val="C00000"/>
                </a:solidFill>
                <a:effectLst>
                  <a:outerShdw blurRad="38100" dist="38100" dir="2700000" algn="tl">
                    <a:srgbClr val="000000">
                      <a:alpha val="43137"/>
                    </a:srgbClr>
                  </a:outerShdw>
                </a:effectLst>
              </a:rPr>
              <a:t>RODO</a:t>
            </a:r>
            <a:endParaRPr lang="pl-PL" sz="1400" b="1" dirty="0">
              <a:solidFill>
                <a:srgbClr val="C0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p:cNvSpPr txBox="1"/>
          <p:nvPr/>
        </p:nvSpPr>
        <p:spPr>
          <a:xfrm>
            <a:off x="0" y="0"/>
            <a:ext cx="9144000" cy="307777"/>
          </a:xfrm>
          <a:prstGeom prst="rect">
            <a:avLst/>
          </a:prstGeom>
          <a:solidFill>
            <a:srgbClr val="8DF488"/>
          </a:solidFill>
        </p:spPr>
        <p:txBody>
          <a:bodyPr wrap="square" rtlCol="0">
            <a:spAutoFit/>
          </a:bodyPr>
          <a:lstStyle/>
          <a:p>
            <a:pPr algn="ctr"/>
            <a:r>
              <a:rPr lang="pl-PL" sz="1400" b="1" dirty="0" smtClean="0">
                <a:solidFill>
                  <a:srgbClr val="C00000"/>
                </a:solidFill>
                <a:effectLst>
                  <a:outerShdw blurRad="38100" dist="38100" dir="2700000" algn="tl">
                    <a:srgbClr val="000000">
                      <a:alpha val="43137"/>
                    </a:srgbClr>
                  </a:outerShdw>
                </a:effectLst>
              </a:rPr>
              <a:t>RODO</a:t>
            </a:r>
            <a:endParaRPr lang="pl-PL" sz="1400" b="1" dirty="0">
              <a:solidFill>
                <a:srgbClr val="C00000"/>
              </a:solidFill>
              <a:effectLst>
                <a:outerShdw blurRad="38100" dist="38100" dir="2700000" algn="tl">
                  <a:srgbClr val="000000">
                    <a:alpha val="43137"/>
                  </a:srgbClr>
                </a:outerShdw>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p:cNvSpPr txBox="1"/>
          <p:nvPr/>
        </p:nvSpPr>
        <p:spPr>
          <a:xfrm>
            <a:off x="0" y="0"/>
            <a:ext cx="9144000" cy="307777"/>
          </a:xfrm>
          <a:prstGeom prst="rect">
            <a:avLst/>
          </a:prstGeom>
          <a:solidFill>
            <a:srgbClr val="8DF488"/>
          </a:solidFill>
        </p:spPr>
        <p:txBody>
          <a:bodyPr wrap="square" rtlCol="0">
            <a:spAutoFit/>
          </a:bodyPr>
          <a:lstStyle/>
          <a:p>
            <a:pPr algn="ctr"/>
            <a:r>
              <a:rPr lang="pl-PL" sz="1400" b="1" dirty="0" smtClean="0">
                <a:solidFill>
                  <a:srgbClr val="C00000"/>
                </a:solidFill>
                <a:effectLst>
                  <a:outerShdw blurRad="38100" dist="38100" dir="2700000" algn="tl">
                    <a:srgbClr val="000000">
                      <a:alpha val="43137"/>
                    </a:srgbClr>
                  </a:outerShdw>
                </a:effectLst>
              </a:rPr>
              <a:t>RODO</a:t>
            </a:r>
            <a:endParaRPr lang="pl-PL" sz="1400" b="1" dirty="0">
              <a:solidFill>
                <a:srgbClr val="C00000"/>
              </a:solidFill>
              <a:effectLst>
                <a:outerShdw blurRad="38100" dist="38100" dir="2700000" algn="tl">
                  <a:srgbClr val="000000">
                    <a:alpha val="43137"/>
                  </a:srgbClr>
                </a:outerShdw>
              </a:effectLs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p:cNvSpPr txBox="1"/>
          <p:nvPr/>
        </p:nvSpPr>
        <p:spPr>
          <a:xfrm>
            <a:off x="0" y="0"/>
            <a:ext cx="9144000" cy="307777"/>
          </a:xfrm>
          <a:prstGeom prst="rect">
            <a:avLst/>
          </a:prstGeom>
          <a:solidFill>
            <a:srgbClr val="8DF488"/>
          </a:solidFill>
        </p:spPr>
        <p:txBody>
          <a:bodyPr wrap="square" rtlCol="0">
            <a:spAutoFit/>
          </a:bodyPr>
          <a:lstStyle/>
          <a:p>
            <a:pPr algn="ctr"/>
            <a:r>
              <a:rPr lang="pl-PL" sz="1400" b="1" dirty="0" smtClean="0">
                <a:solidFill>
                  <a:srgbClr val="C00000"/>
                </a:solidFill>
                <a:effectLst>
                  <a:outerShdw blurRad="38100" dist="38100" dir="2700000" algn="tl">
                    <a:srgbClr val="000000">
                      <a:alpha val="43137"/>
                    </a:srgbClr>
                  </a:outerShdw>
                </a:effectLst>
              </a:rPr>
              <a:t>RODO</a:t>
            </a:r>
            <a:endParaRPr lang="pl-PL" sz="1400" b="1" dirty="0">
              <a:solidFill>
                <a:srgbClr val="C00000"/>
              </a:solidFill>
              <a:effectLst>
                <a:outerShdw blurRad="38100" dist="38100" dir="2700000" algn="tl">
                  <a:srgbClr val="000000">
                    <a:alpha val="43137"/>
                  </a:srgbClr>
                </a:outerShdw>
              </a:effectLst>
            </a:endParaRPr>
          </a:p>
        </p:txBody>
      </p:sp>
    </p:spTree>
  </p:cSld>
  <p:clrMapOvr>
    <a:masterClrMapping/>
  </p:clrMapOvr>
</p:sld>
</file>

<file path=ppt/theme/theme1.xml><?xml version="1.0" encoding="utf-8"?>
<a:theme xmlns:a="http://schemas.openxmlformats.org/drawingml/2006/main" name="Motyw pakietu Office">
  <a:themeElements>
    <a:clrScheme name="Aspek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687</TotalTime>
  <Words>145</Words>
  <Application>Microsoft Office PowerPoint</Application>
  <PresentationFormat>Pokaz na ekranie (4:3)</PresentationFormat>
  <Paragraphs>45</Paragraphs>
  <Slides>10</Slides>
  <Notes>0</Notes>
  <HiddenSlides>0</HiddenSlides>
  <MMClips>0</MMClips>
  <ScaleCrop>false</ScaleCrop>
  <HeadingPairs>
    <vt:vector size="4" baseType="variant">
      <vt:variant>
        <vt:lpstr>Motyw</vt:lpstr>
      </vt:variant>
      <vt:variant>
        <vt:i4>1</vt:i4>
      </vt:variant>
      <vt:variant>
        <vt:lpstr>Tytuły slajdów</vt:lpstr>
      </vt:variant>
      <vt:variant>
        <vt:i4>10</vt:i4>
      </vt:variant>
    </vt:vector>
  </HeadingPairs>
  <TitlesOfParts>
    <vt:vector size="11" baseType="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Andrzej</dc:creator>
  <cp:lastModifiedBy>Użytkownik systemu Windows</cp:lastModifiedBy>
  <cp:revision>12</cp:revision>
  <dcterms:created xsi:type="dcterms:W3CDTF">2018-06-13T05:39:31Z</dcterms:created>
  <dcterms:modified xsi:type="dcterms:W3CDTF">2018-07-04T10:24:26Z</dcterms:modified>
</cp:coreProperties>
</file>