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71" r:id="rId5"/>
    <p:sldId id="272" r:id="rId6"/>
    <p:sldId id="270" r:id="rId7"/>
    <p:sldId id="269" r:id="rId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D71"/>
    <a:srgbClr val="0000FF"/>
    <a:srgbClr val="C0EE6E"/>
    <a:srgbClr val="B3CF27"/>
    <a:srgbClr val="A5E72D"/>
    <a:srgbClr val="8FFF8F"/>
    <a:srgbClr val="8DF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64999">
              <a:srgbClr val="F0EBD5"/>
            </a:gs>
            <a:gs pos="100000">
              <a:srgbClr val="D1C39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23E09-663D-41A9-8CCC-522D94941299}" type="datetimeFigureOut">
              <a:rPr lang="pl-PL" smtClean="0"/>
              <a:pPr/>
              <a:t>04.07.2018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15ED6-FD72-4F0E-9932-D0C0BB1BB281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0"/>
            <a:ext cx="9144000" cy="307777"/>
          </a:xfrm>
          <a:prstGeom prst="rect">
            <a:avLst/>
          </a:prstGeom>
          <a:solidFill>
            <a:srgbClr val="8DF4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Meldunki</a:t>
            </a:r>
            <a:endParaRPr lang="pl-PL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79512" y="620688"/>
            <a:ext cx="8784976" cy="2400657"/>
          </a:xfrm>
          <a:prstGeom prst="rect">
            <a:avLst/>
          </a:prstGeom>
          <a:solidFill>
            <a:srgbClr val="C6DD71"/>
          </a:solidFill>
        </p:spPr>
        <p:txBody>
          <a:bodyPr wrap="square" rtlCol="0">
            <a:spAutoFit/>
          </a:bodyPr>
          <a:lstStyle/>
          <a:p>
            <a:r>
              <a:rPr lang="pl-PL" sz="2400" b="1" u="sng" dirty="0" smtClean="0"/>
              <a:t>Podstawa prawna</a:t>
            </a:r>
            <a:r>
              <a:rPr lang="pl-PL" b="1" u="sng" dirty="0" smtClean="0"/>
              <a:t>:</a:t>
            </a:r>
          </a:p>
          <a:p>
            <a:endParaRPr lang="pl-PL" b="1" u="sng" dirty="0" smtClean="0"/>
          </a:p>
          <a:p>
            <a:r>
              <a:rPr lang="pl-PL" b="1" dirty="0" smtClean="0"/>
              <a:t>1. Ustawa z dnia 24 września 2010 r. o ewidencji ludności; </a:t>
            </a:r>
            <a:br>
              <a:rPr lang="pl-PL" b="1" dirty="0" smtClean="0"/>
            </a:br>
            <a:r>
              <a:rPr lang="pl-PL" b="1" dirty="0" smtClean="0"/>
              <a:t>     </a:t>
            </a:r>
            <a:r>
              <a:rPr lang="pl-PL" b="1" i="1" dirty="0" smtClean="0"/>
              <a:t>Dz.U.2017 nr 0 poz. 657</a:t>
            </a:r>
          </a:p>
          <a:p>
            <a:endParaRPr lang="pl-PL" b="1" dirty="0" smtClean="0"/>
          </a:p>
          <a:p>
            <a:r>
              <a:rPr lang="pl-PL" b="1" dirty="0" smtClean="0"/>
              <a:t>2. Ustawa z dnia 27 października 2017 r. o zmianie ustawy o ewidencji ludności; </a:t>
            </a:r>
            <a:br>
              <a:rPr lang="pl-PL" b="1" dirty="0" smtClean="0"/>
            </a:br>
            <a:r>
              <a:rPr lang="pl-PL" b="1" dirty="0" smtClean="0"/>
              <a:t>    </a:t>
            </a:r>
            <a:r>
              <a:rPr lang="pl-PL" b="1" i="1" dirty="0" smtClean="0"/>
              <a:t>Dz.U.2017 nr 0 poz. 2286</a:t>
            </a:r>
          </a:p>
          <a:p>
            <a:endParaRPr lang="pl-PL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301208"/>
            <a:ext cx="57610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0"/>
            <a:ext cx="9144000" cy="307777"/>
          </a:xfrm>
          <a:prstGeom prst="rect">
            <a:avLst/>
          </a:prstGeom>
          <a:solidFill>
            <a:srgbClr val="8DF4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Meldunki</a:t>
            </a:r>
            <a:endParaRPr lang="pl-PL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51520" y="908720"/>
            <a:ext cx="8640960" cy="738664"/>
          </a:xfrm>
          <a:prstGeom prst="rect">
            <a:avLst/>
          </a:prstGeom>
          <a:solidFill>
            <a:srgbClr val="C0EE6E"/>
          </a:solidFill>
        </p:spPr>
        <p:txBody>
          <a:bodyPr wrap="square" rtlCol="0">
            <a:spAutoFit/>
          </a:bodyPr>
          <a:lstStyle/>
          <a:p>
            <a:r>
              <a:rPr lang="pl-PL" sz="2400" b="1" u="sng" dirty="0" smtClean="0"/>
              <a:t>Ustawa określa;</a:t>
            </a:r>
            <a:endParaRPr lang="pl-PL" b="1" u="sng" dirty="0" smtClean="0"/>
          </a:p>
          <a:p>
            <a:r>
              <a:rPr lang="pl-PL" b="1" dirty="0" smtClean="0"/>
              <a:t>- zasady i sposób prowadzenia ewidencji ludności w Rzeczypospolitej Polskiej</a:t>
            </a:r>
            <a:endParaRPr lang="pl-PL" b="1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23528" y="2276872"/>
            <a:ext cx="8568952" cy="369332"/>
          </a:xfrm>
          <a:prstGeom prst="rect">
            <a:avLst/>
          </a:prstGeom>
          <a:solidFill>
            <a:srgbClr val="C0EE6E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23528" y="2132856"/>
            <a:ext cx="8568952" cy="2308324"/>
          </a:xfrm>
          <a:prstGeom prst="rect">
            <a:avLst/>
          </a:prstGeom>
          <a:solidFill>
            <a:srgbClr val="C0EE6E"/>
          </a:solidFill>
        </p:spPr>
        <p:txBody>
          <a:bodyPr wrap="square" rtlCol="0">
            <a:spAutoFit/>
          </a:bodyPr>
          <a:lstStyle/>
          <a:p>
            <a:r>
              <a:rPr lang="pl-PL" b="1" dirty="0" smtClean="0"/>
              <a:t>Art. 24. </a:t>
            </a:r>
            <a:br>
              <a:rPr lang="pl-PL" b="1" dirty="0" smtClean="0"/>
            </a:br>
            <a:r>
              <a:rPr lang="pl-PL" b="1" dirty="0" smtClean="0"/>
              <a:t>1. Obywatel polski przebywający na terytorium Rzeczypospolitej Polskiej jest obowiązany wykonywać obowiązek meldunkowy określony w ustawie. </a:t>
            </a:r>
            <a:br>
              <a:rPr lang="pl-PL" b="1" dirty="0" smtClean="0"/>
            </a:br>
            <a:r>
              <a:rPr lang="pl-PL" b="1" dirty="0" smtClean="0"/>
              <a:t>2. Obowiązek meldunkowy polega na: </a:t>
            </a:r>
            <a:br>
              <a:rPr lang="pl-PL" b="1" dirty="0" smtClean="0"/>
            </a:br>
            <a:r>
              <a:rPr lang="pl-PL" b="1" dirty="0" smtClean="0"/>
              <a:t>    1) zameldowaniu się w miejscu pobytu stałego lub czasowego; </a:t>
            </a:r>
            <a:br>
              <a:rPr lang="pl-PL" b="1" dirty="0" smtClean="0"/>
            </a:br>
            <a:r>
              <a:rPr lang="pl-PL" b="1" dirty="0" smtClean="0"/>
              <a:t>    2) wymeldowaniu się z miejsca pobytu stałego lub czasowego; </a:t>
            </a:r>
            <a:br>
              <a:rPr lang="pl-PL" b="1" dirty="0" smtClean="0"/>
            </a:br>
            <a:r>
              <a:rPr lang="pl-PL" b="1" dirty="0" smtClean="0"/>
              <a:t>    3) zgłoszeniu wyjazdu poza granice Rzeczypospolitej Polskiej oraz powrotu z wyjazdu</a:t>
            </a:r>
            <a:br>
              <a:rPr lang="pl-PL" b="1" dirty="0" smtClean="0"/>
            </a:br>
            <a:r>
              <a:rPr lang="pl-PL" b="1" dirty="0" smtClean="0"/>
              <a:t>        poza granice Rzeczypospolitej Polskiej, z uwzględnieniem art. 36.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0"/>
            <a:ext cx="9144000" cy="307777"/>
          </a:xfrm>
          <a:prstGeom prst="rect">
            <a:avLst/>
          </a:prstGeom>
          <a:solidFill>
            <a:srgbClr val="8DF4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Meldunki</a:t>
            </a:r>
            <a:endParaRPr lang="pl-PL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79512" y="1052736"/>
            <a:ext cx="8784976" cy="2031325"/>
          </a:xfrm>
          <a:prstGeom prst="rect">
            <a:avLst/>
          </a:prstGeom>
          <a:solidFill>
            <a:srgbClr val="C0EE6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Od 2018 r. miał zostać zniesiony obowiązek meldunkowy, ale ustawodawca zdecydował o jego pozostawieniu. Ułatwiono jednak wykonanie tego obowiązku, dopuszczając zameldowanie w drodze elektronicznej.</a:t>
            </a:r>
          </a:p>
          <a:p>
            <a:pPr algn="just"/>
            <a:endParaRPr lang="pl-PL" b="1" dirty="0" smtClean="0"/>
          </a:p>
          <a:p>
            <a:pPr algn="just"/>
            <a:r>
              <a:rPr lang="pl-PL" b="1" i="1" dirty="0" smtClean="0"/>
              <a:t>W uzasadnieniu nowelizacji uzasadniono to tym, że gromadzenie danych o miejscu zamieszkania ma kluczowe znaczenie dla prawidłowej realizacji konstytucyjnych i ustawowych zadań oraz obowiązków administracji wobec obywatela. </a:t>
            </a:r>
            <a:endParaRPr lang="pl-PL" b="1" i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51520" y="3717032"/>
            <a:ext cx="8712968" cy="1200329"/>
          </a:xfrm>
          <a:prstGeom prst="rect">
            <a:avLst/>
          </a:prstGeom>
          <a:solidFill>
            <a:srgbClr val="C0EE6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Co do zasady, cudzoziemcy mający zamiar przebywać na terytorium RP są zobowiązani wykonać obowiązek meldunkowy. Zameldowania na pobyt czasowy może być dokonane na czas nie dłuższy niż określony w wizie, umowie o ruchu bezwizowym lub zezwoleniu na zamieszkanie na czas oznaczony.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0"/>
            <a:ext cx="9144000" cy="307777"/>
          </a:xfrm>
          <a:prstGeom prst="rect">
            <a:avLst/>
          </a:prstGeom>
          <a:solidFill>
            <a:srgbClr val="8DF4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Meldunki</a:t>
            </a:r>
            <a:endParaRPr lang="pl-PL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51520" y="908720"/>
            <a:ext cx="8640960" cy="1754326"/>
          </a:xfrm>
          <a:prstGeom prst="rect">
            <a:avLst/>
          </a:prstGeom>
          <a:solidFill>
            <a:srgbClr val="C6DD71"/>
          </a:solidFill>
        </p:spPr>
        <p:txBody>
          <a:bodyPr wrap="square" rtlCol="0">
            <a:spAutoFit/>
          </a:bodyPr>
          <a:lstStyle/>
          <a:p>
            <a:r>
              <a:rPr lang="pl-PL" b="1" dirty="0" smtClean="0"/>
              <a:t>Art. 25.</a:t>
            </a:r>
            <a:br>
              <a:rPr lang="pl-PL" b="1" dirty="0" smtClean="0"/>
            </a:br>
            <a:r>
              <a:rPr lang="pl-PL" b="1" dirty="0" smtClean="0"/>
              <a:t>2. Pobytem czasowym jest przebywanie bez zamiaru zmiany miejsca pobytu stałego w innej miejscowości pod oznaczonym adresem lub w tej samej miejscowości, lecz pod innym adresem.</a:t>
            </a:r>
          </a:p>
          <a:p>
            <a:r>
              <a:rPr lang="pl-PL" b="1" dirty="0" smtClean="0">
                <a:solidFill>
                  <a:srgbClr val="0000FF"/>
                </a:solidFill>
              </a:rPr>
              <a:t>4. Ilekroć w ustawie jest mowa o pobycie czasowym obywatela polskiego należy przez to rozumieć przebywanie poza miejscem pobytu stałego przez </a:t>
            </a:r>
            <a:r>
              <a:rPr lang="pl-PL" b="1" u="sng" dirty="0" smtClean="0">
                <a:solidFill>
                  <a:srgbClr val="0000FF"/>
                </a:solidFill>
              </a:rPr>
              <a:t>okres ponad 3 miesięcy</a:t>
            </a:r>
            <a:endParaRPr lang="pl-PL" b="1" u="sng" dirty="0">
              <a:solidFill>
                <a:srgbClr val="0000FF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323528" y="3212976"/>
            <a:ext cx="8568952" cy="1200329"/>
          </a:xfrm>
          <a:prstGeom prst="rect">
            <a:avLst/>
          </a:prstGeom>
          <a:solidFill>
            <a:srgbClr val="C6DD71"/>
          </a:solidFill>
        </p:spPr>
        <p:txBody>
          <a:bodyPr wrap="square" rtlCol="0">
            <a:spAutoFit/>
          </a:bodyPr>
          <a:lstStyle/>
          <a:p>
            <a:r>
              <a:rPr lang="pl-PL" b="1" dirty="0" smtClean="0"/>
              <a:t>Art. 27. </a:t>
            </a:r>
            <a:br>
              <a:rPr lang="pl-PL" b="1" dirty="0" smtClean="0"/>
            </a:br>
            <a:r>
              <a:rPr lang="pl-PL" b="1" dirty="0" smtClean="0"/>
              <a:t>1. Obywatel polski przebywający na terytorium Rzeczypospolitej Polskiej jest obowiązany zameldować się w miejscu pobytu stałego lub czasowego najpóźniej w 30 dniu, licząc od dnia przybycia do tego miejsca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0"/>
            <a:ext cx="9144000" cy="307777"/>
          </a:xfrm>
          <a:prstGeom prst="rect">
            <a:avLst/>
          </a:prstGeom>
          <a:solidFill>
            <a:srgbClr val="8DF4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Meldunki</a:t>
            </a:r>
            <a:endParaRPr lang="pl-PL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51520" y="764704"/>
            <a:ext cx="8640960" cy="3693319"/>
          </a:xfrm>
          <a:prstGeom prst="rect">
            <a:avLst/>
          </a:prstGeom>
          <a:solidFill>
            <a:srgbClr val="C6DD71"/>
          </a:solidFill>
        </p:spPr>
        <p:txBody>
          <a:bodyPr wrap="square" rtlCol="0">
            <a:spAutoFit/>
          </a:bodyPr>
          <a:lstStyle/>
          <a:p>
            <a:r>
              <a:rPr lang="pl-PL" b="1" dirty="0" smtClean="0"/>
              <a:t>Art. 28. </a:t>
            </a:r>
            <a:br>
              <a:rPr lang="pl-PL" b="1" dirty="0" smtClean="0"/>
            </a:br>
            <a:r>
              <a:rPr lang="pl-PL" b="1" dirty="0" smtClean="0"/>
              <a:t>1. Obywatel polski dokonuje zameldowania na pobyt stały lub czasowy: </a:t>
            </a:r>
          </a:p>
          <a:p>
            <a:r>
              <a:rPr lang="pl-PL" b="1" dirty="0" smtClean="0"/>
              <a:t>     1) w formie pisemnej, na formularzu……………………..</a:t>
            </a:r>
          </a:p>
          <a:p>
            <a:r>
              <a:rPr lang="pl-PL" b="1" dirty="0" smtClean="0"/>
              <a:t>     2) w formie dokumentu elektronicznego…………………….</a:t>
            </a:r>
          </a:p>
          <a:p>
            <a:endParaRPr lang="pl-PL" b="1" dirty="0" smtClean="0"/>
          </a:p>
          <a:p>
            <a:r>
              <a:rPr lang="pl-PL" b="1" dirty="0" smtClean="0"/>
              <a:t>2. Obywatel polski dokonujący zameldowania na pobyt stały lub czasowy w formie, o której mowa w ust. 1 </a:t>
            </a:r>
            <a:r>
              <a:rPr lang="pl-PL" b="1" dirty="0" err="1" smtClean="0"/>
              <a:t>pkt</a:t>
            </a:r>
            <a:r>
              <a:rPr lang="pl-PL" b="1" dirty="0" smtClean="0"/>
              <a:t> 1, przedstawia potwierdzenie pobytu w lokalu, dokonane przez właściciela lub inny podmiot dysponujący tytułem prawnym do lokalu na formularzu zgłoszenia pobytu stałego lub formularzu zgłoszenia pobytu czasowego oraz – do wglądu – dokument potwierdzający tytuł prawny do lokalu tego właściciela lub podmiotu.</a:t>
            </a:r>
          </a:p>
          <a:p>
            <a:endParaRPr lang="pl-PL" b="1" dirty="0" smtClean="0"/>
          </a:p>
          <a:p>
            <a:r>
              <a:rPr lang="pl-PL" b="1" dirty="0" smtClean="0"/>
              <a:t>3. Przy zameldowaniu na pobyt czasowy należy wskazać deklarowany okres pobytu w tym miejscu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0"/>
            <a:ext cx="9144000" cy="307777"/>
          </a:xfrm>
          <a:prstGeom prst="rect">
            <a:avLst/>
          </a:prstGeom>
          <a:solidFill>
            <a:srgbClr val="8DF4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Meldunki</a:t>
            </a:r>
            <a:endParaRPr lang="pl-PL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79512" y="836712"/>
            <a:ext cx="8784976" cy="4524315"/>
          </a:xfrm>
          <a:prstGeom prst="rect">
            <a:avLst/>
          </a:prstGeom>
          <a:solidFill>
            <a:srgbClr val="C6DD71"/>
          </a:solidFill>
        </p:spPr>
        <p:txBody>
          <a:bodyPr wrap="square" rtlCol="0">
            <a:spAutoFit/>
          </a:bodyPr>
          <a:lstStyle/>
          <a:p>
            <a:r>
              <a:rPr lang="pl-PL" b="1" dirty="0" smtClean="0"/>
              <a:t>Art. 41.</a:t>
            </a:r>
          </a:p>
          <a:p>
            <a:r>
              <a:rPr lang="pl-PL" b="1" dirty="0" smtClean="0"/>
              <a:t>1. Cudzoziemiec będący obywatelem państwa członkowskiego Unii Europejskiej, obywatelem państwa członkowskiego Europejskiego Porozumienia o Wolnym Handlu (EFTA) – strony umowy o Europejskim Obszarze Gospodarczym lub obywatelem Konfederacji Szwajcarskiej, przebywający na terytorium Rzeczypospolitej Polskiej jest obowiązany zameldować się w miejscu pobytu stałego lub czasowego </a:t>
            </a:r>
            <a:r>
              <a:rPr lang="pl-PL" b="1" u="sng" dirty="0" smtClean="0"/>
              <a:t>najpóźniej w 30 dniu, licząc od dnia przybycia do tego miejsca </a:t>
            </a:r>
          </a:p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3. Cudzoziemiec niewymieniony w ust. 1 i 2, przebywający na terytorium Rzeczypospolitej Polskiej, ma obowiązek zameldować się w miejscu pobytu stałego lub czasowego </a:t>
            </a:r>
            <a:r>
              <a:rPr lang="pl-PL" b="1" u="sng" dirty="0" smtClean="0"/>
              <a:t>najpóźniej czwartego dnia, licząc od dnia przybycia do tego miejsca.</a:t>
            </a:r>
          </a:p>
          <a:p>
            <a:endParaRPr lang="pl-PL" b="1" dirty="0" smtClean="0"/>
          </a:p>
          <a:p>
            <a:r>
              <a:rPr lang="pl-PL" b="1" dirty="0" smtClean="0"/>
              <a:t>4. Deklarowany przez cudzoziemca niewymienionego w ust. 1 i 2 okres pobytu czasowego pod określonym adresem nie może przekroczyć okresu, w którym cudzoziemiec ten może legalnie przebywać na terytorium Rzeczypospolitej Polskiej, zgodnie z dokumentem potwierdzającym jego prawo pobytu.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0"/>
            <a:ext cx="9144000" cy="307777"/>
          </a:xfrm>
          <a:prstGeom prst="rect">
            <a:avLst/>
          </a:prstGeom>
          <a:solidFill>
            <a:srgbClr val="8DF4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Meldunki</a:t>
            </a:r>
            <a:endParaRPr lang="pl-PL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51520" y="2852936"/>
            <a:ext cx="8640960" cy="2031325"/>
          </a:xfrm>
          <a:prstGeom prst="rect">
            <a:avLst/>
          </a:prstGeom>
          <a:solidFill>
            <a:srgbClr val="C0EE6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b="1" dirty="0" smtClean="0"/>
              <a:t>Przy zameldowaniu cudzoziemca na pobyt czasowy do 3 miesięcy, obowiązku meldunkowego należy dokonać w obecności najemcy lub właściciela lokalu, legitymującego się stosownym tytułem prawnym do lokalu oraz dokumentem stwierdzającym tożsamość. </a:t>
            </a:r>
          </a:p>
          <a:p>
            <a:pPr algn="just"/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Z wymaganych dokumentów osoby meldującej się potrzebne są paszport, karta pobytu, wiza lub zezwolenie na pobyt.</a:t>
            </a:r>
            <a:endParaRPr lang="pl-PL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51520" y="1052736"/>
            <a:ext cx="8640960" cy="923330"/>
          </a:xfrm>
          <a:prstGeom prst="rect">
            <a:avLst/>
          </a:prstGeom>
          <a:solidFill>
            <a:srgbClr val="C6DD71"/>
          </a:solidFill>
        </p:spPr>
        <p:txBody>
          <a:bodyPr wrap="square" rtlCol="0">
            <a:spAutoFit/>
          </a:bodyPr>
          <a:lstStyle/>
          <a:p>
            <a:r>
              <a:rPr lang="pl-PL" b="1" dirty="0" smtClean="0"/>
              <a:t>Art. 42.</a:t>
            </a:r>
          </a:p>
          <a:p>
            <a:r>
              <a:rPr lang="pl-PL" b="1" dirty="0" smtClean="0"/>
              <a:t>2. Cudzoziemcy są zwolnieni z obowiązku meldunkowego, jeżeli okres ich pobytu na terytorium Rzeczypospolitej Polskiej nie przekracza 30 dni.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279</Words>
  <Application>Microsoft Office PowerPoint</Application>
  <PresentationFormat>Pokaz na ekranie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Andrzej</dc:creator>
  <cp:lastModifiedBy>Użytkownik systemu Windows</cp:lastModifiedBy>
  <cp:revision>20</cp:revision>
  <dcterms:created xsi:type="dcterms:W3CDTF">2018-06-13T05:39:31Z</dcterms:created>
  <dcterms:modified xsi:type="dcterms:W3CDTF">2018-07-04T10:25:40Z</dcterms:modified>
</cp:coreProperties>
</file>